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9"/>
  </p:notesMasterIdLst>
  <p:handoutMasterIdLst>
    <p:handoutMasterId r:id="rId20"/>
  </p:handoutMasterIdLst>
  <p:sldIdLst>
    <p:sldId id="256" r:id="rId5"/>
    <p:sldId id="265" r:id="rId6"/>
    <p:sldId id="262" r:id="rId7"/>
    <p:sldId id="266"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04/02/2024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04/02/2024</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desig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338"/>
          <a:stretch/>
        </p:blipFill>
        <p:spPr bwMode="auto">
          <a:xfrm>
            <a:off x="2455" y="1"/>
            <a:ext cx="9141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Autofit/>
          </a:bodyPr>
          <a:lstStyle/>
          <a:p>
            <a:r>
              <a:rPr lang="en-GB" sz="3200" dirty="0">
                <a:solidFill>
                  <a:srgbClr val="FFFFFF"/>
                </a:solidFill>
              </a:rPr>
              <a:t>DTP Printing Terms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duplexing</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Put simply, it when a printer can print on both sides of a sheet of paper.</a:t>
            </a:r>
          </a:p>
          <a:p>
            <a:pPr>
              <a:buFont typeface="Arial" panose="020B0604020202020204" pitchFamily="34" charset="0"/>
              <a:buChar char="•"/>
            </a:pPr>
            <a:r>
              <a:rPr lang="en-GB" sz="2400" dirty="0"/>
              <a:t> Duplexing is achieved when the printer catches the piece of paper after the first side has been printed on, then flips it and prints again.</a:t>
            </a:r>
          </a:p>
        </p:txBody>
      </p:sp>
      <p:pic>
        <p:nvPicPr>
          <p:cNvPr id="7170" name="Picture 2" descr="https://blog.atlanticinkjet.com/wp-content/uploads/2018/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2996952"/>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1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Camera-ready copy</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This is the final stage of a publication before it is printed.  </a:t>
            </a:r>
          </a:p>
          <a:p>
            <a:pPr>
              <a:buFont typeface="Arial" panose="020B0604020202020204" pitchFamily="34" charset="0"/>
              <a:buChar char="•"/>
            </a:pPr>
            <a:r>
              <a:rPr lang="en-GB" sz="2400" dirty="0"/>
              <a:t> The document will have been exported as either an EPS file or a PDF file; it will be set for the correct colour scheme and will be set to the correct size for printing without any need for scaling.</a:t>
            </a:r>
          </a:p>
          <a:p>
            <a:pPr>
              <a:buFont typeface="Arial" panose="020B0604020202020204" pitchFamily="34" charset="0"/>
              <a:buChar char="•"/>
            </a:pPr>
            <a:r>
              <a:rPr lang="en-GB" sz="2400" dirty="0"/>
              <a:t> Fonts should be set to vector graphics and any raster images should be at least 300 DPI.</a:t>
            </a:r>
          </a:p>
        </p:txBody>
      </p:sp>
      <p:pic>
        <p:nvPicPr>
          <p:cNvPr id="8194" name="Picture 2" descr="http://www.flipbuilder.com/extension/image/bg-ext-thai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7181"/>
            <a:ext cx="4101411" cy="349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0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Paper weight</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Paper is measured in GSM – ‘Grams per Square Metre’.</a:t>
            </a:r>
          </a:p>
          <a:p>
            <a:pPr>
              <a:buFont typeface="Arial" panose="020B0604020202020204" pitchFamily="34" charset="0"/>
              <a:buChar char="•"/>
            </a:pPr>
            <a:r>
              <a:rPr lang="en-GB" sz="2400" dirty="0"/>
              <a:t> Low quality sheets have a low GSM value; such as the paper used in a photocopier (approx. 80 GSM).  High quality paper has a higher value GSM, such as the paper used to print leaflets/flyers (approx. 130 GSM).</a:t>
            </a:r>
          </a:p>
        </p:txBody>
      </p:sp>
      <p:pic>
        <p:nvPicPr>
          <p:cNvPr id="9218" name="Picture 2" descr="https://files.helpdocs.io/noRi7w8i80/articles/7z3t9t7gmh/1522569809009/paper-thickness-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293096"/>
            <a:ext cx="4101411"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9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Paper opacity</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Paper opacity describes how much light can pass through a piece of paper.  </a:t>
            </a:r>
          </a:p>
          <a:p>
            <a:pPr>
              <a:buFont typeface="Arial" panose="020B0604020202020204" pitchFamily="34" charset="0"/>
              <a:buChar char="•"/>
            </a:pPr>
            <a:r>
              <a:rPr lang="en-GB" sz="2400" dirty="0"/>
              <a:t> Paper with High Opacity is good for duplex printing (double sided) as not much light can pass through and you are unlikely to be able to see what’s been printed on the opposite side.  </a:t>
            </a:r>
          </a:p>
          <a:p>
            <a:pPr>
              <a:buFont typeface="Arial" panose="020B0604020202020204" pitchFamily="34" charset="0"/>
              <a:buChar char="•"/>
            </a:pPr>
            <a:r>
              <a:rPr lang="en-GB" sz="2400" dirty="0"/>
              <a:t> Paper with Low Opacity allows light to pass through easily; for example Tracing Paper. </a:t>
            </a:r>
          </a:p>
        </p:txBody>
      </p:sp>
      <p:pic>
        <p:nvPicPr>
          <p:cNvPr id="10242" name="Picture 2" descr="Colorful translucent vellum paper from LCI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4101411"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7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2339728"/>
          </a:xfrm>
        </p:spPr>
        <p:txBody>
          <a:bodyPr>
            <a:normAutofit/>
          </a:bodyPr>
          <a:lstStyle/>
          <a:p>
            <a:r>
              <a:rPr lang="en-GB" dirty="0">
                <a:solidFill>
                  <a:schemeClr val="tx1"/>
                </a:solidFill>
              </a:rPr>
              <a:t>Use of calendaring for glossy print</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Calendaring is the process of smoothing the surface of a piece of paper by pressing it between cylinders or rollers.</a:t>
            </a:r>
          </a:p>
          <a:p>
            <a:pPr>
              <a:buFont typeface="Arial" panose="020B0604020202020204" pitchFamily="34" charset="0"/>
              <a:buChar char="•"/>
            </a:pPr>
            <a:r>
              <a:rPr lang="en-GB" sz="2400" dirty="0"/>
              <a:t> This produces a very smooth, uniform surface on the paper, which then makes it suitable to have a gloss coating applied.</a:t>
            </a:r>
          </a:p>
          <a:p>
            <a:pPr>
              <a:buFont typeface="Arial" panose="020B0604020202020204" pitchFamily="34" charset="0"/>
              <a:buChar char="•"/>
            </a:pPr>
            <a:r>
              <a:rPr lang="en-GB" sz="2400" dirty="0"/>
              <a:t> The gloss coating requires a very smooth, flat surface rather than a rough, bumpy one. </a:t>
            </a:r>
          </a:p>
        </p:txBody>
      </p:sp>
      <p:pic>
        <p:nvPicPr>
          <p:cNvPr id="11266" name="Picture 2" descr="https://commscockpitimf.voith.com/im/imf/100_38740/c,x,0,y,93,w,1024,h,576/s,x,640/f,j/tea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9081"/>
            <a:ext cx="4101411"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Gain and understanding of the different DTP printing terms in AH graphic communication. </a:t>
            </a: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Describe and explain what is meant by the different printing terms used in desktop publishing.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t>Edge-to-edge printing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A full bleed or edge to edge printing is when the graphics extend to the physical edge of the paper on all edges.</a:t>
            </a:r>
          </a:p>
          <a:p>
            <a:pPr>
              <a:buFont typeface="Arial" panose="020B0604020202020204" pitchFamily="34" charset="0"/>
              <a:buChar char="•"/>
            </a:pPr>
            <a:r>
              <a:rPr lang="en-GB" sz="2400" dirty="0"/>
              <a:t> A bleed is required on all edges of the publication.  Usually commercial printers will achieve an edge to edge look by cropping the paper to size after the print however modern inkjet printers now can print to the actual edge of the paper by over spraying the page, this method however does waste ink.</a:t>
            </a:r>
          </a:p>
          <a:p>
            <a:pPr>
              <a:buFont typeface="Arial" panose="020B0604020202020204" pitchFamily="34" charset="0"/>
              <a:buChar char="•"/>
            </a:pPr>
            <a:r>
              <a:rPr lang="en-GB" sz="2400" dirty="0"/>
              <a:t> Off-set </a:t>
            </a:r>
            <a:r>
              <a:rPr lang="en-GB" sz="2400" dirty="0" err="1"/>
              <a:t>litho</a:t>
            </a:r>
            <a:r>
              <a:rPr lang="en-GB" sz="2400" dirty="0"/>
              <a:t> printing (the most common commercial method) requires printing on OS (oversized) paper which is then trimmed to size.</a:t>
            </a:r>
          </a:p>
        </p:txBody>
      </p:sp>
      <p:pic>
        <p:nvPicPr>
          <p:cNvPr id="2050" name="Picture 2" descr="How To Print To The Edge Of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1209"/>
            <a:ext cx="4101411" cy="22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t>bleed</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US" sz="2400" dirty="0"/>
              <a:t> </a:t>
            </a:r>
            <a:r>
              <a:rPr lang="en-GB" sz="2400" dirty="0"/>
              <a:t>If you want a graphic to reach the edge of the paper you need to extend the graphic outside the edge of the publication.  This is known as bleed.</a:t>
            </a:r>
          </a:p>
          <a:p>
            <a:pPr>
              <a:buFont typeface="Arial" panose="020B0604020202020204" pitchFamily="34" charset="0"/>
              <a:buChar char="•"/>
            </a:pPr>
            <a:r>
              <a:rPr lang="en-GB" sz="2400" dirty="0"/>
              <a:t> Graphic designers usually add a bleed margin during the page set up and extend items by 3mm or 5mm to achieve a bleed.  </a:t>
            </a:r>
          </a:p>
          <a:p>
            <a:pPr>
              <a:buFont typeface="Arial" panose="020B0604020202020204" pitchFamily="34" charset="0"/>
              <a:buChar char="•"/>
            </a:pPr>
            <a:r>
              <a:rPr lang="en-GB" sz="2400" dirty="0"/>
              <a:t> The publication is printed on oversized (OS) paper to enable this additional bleed size.  The paper is trimmed to size after printing. </a:t>
            </a:r>
          </a:p>
          <a:p>
            <a:pPr marL="0" indent="0">
              <a:buNone/>
            </a:pPr>
            <a:endParaRPr lang="en-US" sz="2400" dirty="0"/>
          </a:p>
        </p:txBody>
      </p:sp>
      <p:pic>
        <p:nvPicPr>
          <p:cNvPr id="1026" name="Picture 2" descr="Bleed Vs. No Bleed"/>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53606" y="1923098"/>
            <a:ext cx="237626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eed Vs. No Bleed"/>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51548" y="4299362"/>
            <a:ext cx="237626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t>gutter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The vertical space or alley space between column of text is referred to as the gutter.  </a:t>
            </a:r>
          </a:p>
          <a:p>
            <a:pPr>
              <a:buFont typeface="Arial" panose="020B0604020202020204" pitchFamily="34" charset="0"/>
              <a:buChar char="•"/>
            </a:pPr>
            <a:r>
              <a:rPr lang="en-GB" sz="2400" dirty="0"/>
              <a:t> It also refers to the inside margins or blank space between two facing pages.  In this case the gutter space may need to be adjusted to allow for creep, the movement associated with some book binding methods. </a:t>
            </a:r>
          </a:p>
        </p:txBody>
      </p:sp>
      <p:pic>
        <p:nvPicPr>
          <p:cNvPr id="3074"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561" y="3612703"/>
            <a:ext cx="4870750" cy="31548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1" t="58079" r="67761"/>
          <a:stretch/>
        </p:blipFill>
        <p:spPr bwMode="auto">
          <a:xfrm>
            <a:off x="228510" y="2911156"/>
            <a:ext cx="3793220" cy="34833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5696" y="2492896"/>
            <a:ext cx="504056" cy="4248472"/>
          </a:xfrm>
          <a:prstGeom prst="rect">
            <a:avLst/>
          </a:prstGeom>
          <a:noFill/>
          <a:ln w="57150">
            <a:solidFill>
              <a:srgbClr val="FFFF00"/>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9" name="Rectangle 8"/>
          <p:cNvSpPr/>
          <p:nvPr/>
        </p:nvSpPr>
        <p:spPr>
          <a:xfrm>
            <a:off x="4860032" y="5013176"/>
            <a:ext cx="216024" cy="1740892"/>
          </a:xfrm>
          <a:prstGeom prst="rect">
            <a:avLst/>
          </a:prstGeom>
          <a:noFill/>
          <a:ln w="57150">
            <a:solidFill>
              <a:srgbClr val="FF0000"/>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10" name="Rectangle 9"/>
          <p:cNvSpPr/>
          <p:nvPr/>
        </p:nvSpPr>
        <p:spPr>
          <a:xfrm>
            <a:off x="5562503" y="5661248"/>
            <a:ext cx="216024" cy="1106264"/>
          </a:xfrm>
          <a:prstGeom prst="rect">
            <a:avLst/>
          </a:prstGeom>
          <a:noFill/>
          <a:ln w="57150">
            <a:solidFill>
              <a:srgbClr val="FF0000"/>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92712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Registration marks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When off-set lithography printing with multiple plates for each individual colour (e.g. CMYK) precise alignment is needed to ensure each plate/colour is printed exactly on top of the others.  This is called registration.</a:t>
            </a:r>
          </a:p>
          <a:p>
            <a:pPr>
              <a:buFont typeface="Arial" panose="020B0604020202020204" pitchFamily="34" charset="0"/>
              <a:buChar char="•"/>
            </a:pPr>
            <a:r>
              <a:rPr lang="en-GB" sz="2400" dirty="0"/>
              <a:t>The registration marks (right) are positioned in the margins of each page to help the printer operator to align the colours on the press properly.</a:t>
            </a:r>
          </a:p>
          <a:p>
            <a:pPr>
              <a:buFont typeface="Arial" panose="020B0604020202020204" pitchFamily="34" charset="0"/>
              <a:buChar char="•"/>
            </a:pPr>
            <a:r>
              <a:rPr lang="en-GB" sz="2400" dirty="0"/>
              <a:t>They are trimmed off during cropping.</a:t>
            </a:r>
          </a:p>
        </p:txBody>
      </p:sp>
      <p:pic>
        <p:nvPicPr>
          <p:cNvPr id="3" name="Picture 2"/>
          <p:cNvPicPr>
            <a:picLocks noChangeAspect="1"/>
          </p:cNvPicPr>
          <p:nvPr/>
        </p:nvPicPr>
        <p:blipFill rotWithShape="1">
          <a:blip r:embed="rId2"/>
          <a:srcRect l="21060" t="13824" r="21060" b="14563"/>
          <a:stretch/>
        </p:blipFill>
        <p:spPr>
          <a:xfrm>
            <a:off x="268321" y="2712280"/>
            <a:ext cx="3564767" cy="3528392"/>
          </a:xfrm>
          <a:prstGeom prst="rect">
            <a:avLst/>
          </a:prstGeom>
        </p:spPr>
      </p:pic>
    </p:spTree>
    <p:extLst>
      <p:ext uri="{BB962C8B-B14F-4D97-AF65-F5344CB8AC3E}">
        <p14:creationId xmlns:p14="http://schemas.microsoft.com/office/powerpoint/2010/main" val="56261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colour calibration</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a:buFont typeface="Arial" panose="020B0604020202020204" pitchFamily="34" charset="0"/>
              <a:buChar char="•"/>
            </a:pPr>
            <a:r>
              <a:rPr lang="en-GB" sz="2400" dirty="0"/>
              <a:t> Colours will appear duller when printed than to what they look like on screen </a:t>
            </a:r>
          </a:p>
          <a:p>
            <a:pPr>
              <a:buFont typeface="Arial" panose="020B0604020202020204" pitchFamily="34" charset="0"/>
              <a:buChar char="•"/>
            </a:pPr>
            <a:r>
              <a:rPr lang="en-GB" sz="2400" dirty="0"/>
              <a:t> This can cause issues for a designer who may unwittingly make his colours too bright or too warm (monitors are often to blue-</a:t>
            </a:r>
            <a:r>
              <a:rPr lang="en-GB" sz="2400" dirty="0" err="1"/>
              <a:t>ish</a:t>
            </a:r>
            <a:r>
              <a:rPr lang="en-GB" sz="2400" dirty="0"/>
              <a:t>).  In order to avoid this, the monitor should be calibrated to match the printer.  </a:t>
            </a:r>
          </a:p>
          <a:p>
            <a:pPr>
              <a:buFont typeface="Arial" panose="020B0604020202020204" pitchFamily="34" charset="0"/>
              <a:buChar char="•"/>
            </a:pPr>
            <a:r>
              <a:rPr lang="en-GB" sz="2400" dirty="0"/>
              <a:t> A colour calibration device is set on the screen which reads the colours and brightness of the display and then adjusts the colour settings of the output to match a dataset of colour values.  </a:t>
            </a:r>
          </a:p>
          <a:p>
            <a:pPr>
              <a:buFont typeface="Arial" panose="020B0604020202020204" pitchFamily="34" charset="0"/>
              <a:buChar char="•"/>
            </a:pPr>
            <a:r>
              <a:rPr lang="en-GB" sz="2400" dirty="0"/>
              <a:t> Likewise it is important that a printer also bases its colours on the same dataset of colour values – so that both printer and screen match. </a:t>
            </a:r>
          </a:p>
          <a:p>
            <a:pPr>
              <a:buFont typeface="Arial" panose="020B0604020202020204" pitchFamily="34" charset="0"/>
              <a:buChar char="•"/>
            </a:pPr>
            <a:r>
              <a:rPr lang="en-GB" sz="2400" dirty="0"/>
              <a:t>The colour values of a printed sheet can be scanned and checked by a calibration device and then the printer colour data calibrated accordingly. </a:t>
            </a:r>
          </a:p>
        </p:txBody>
      </p:sp>
      <p:pic>
        <p:nvPicPr>
          <p:cNvPr id="4098" name="Picture 2" descr="Datacolor Spyder5 Lifestyl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49080"/>
            <a:ext cx="4101412" cy="272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1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Dots per inch</a:t>
            </a:r>
            <a:br>
              <a:rPr lang="en-GB" dirty="0">
                <a:solidFill>
                  <a:schemeClr val="tx1"/>
                </a:solidFill>
              </a:rPr>
            </a:br>
            <a:r>
              <a:rPr lang="en-GB" dirty="0">
                <a:solidFill>
                  <a:schemeClr val="tx1"/>
                </a:solidFill>
              </a:rPr>
              <a:t>(DPI)</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 Refers to the number of dots that can be printed within 1 inch. </a:t>
            </a:r>
          </a:p>
          <a:p>
            <a:pPr>
              <a:buFont typeface="Arial" panose="020B0604020202020204" pitchFamily="34" charset="0"/>
              <a:buChar char="•"/>
            </a:pPr>
            <a:r>
              <a:rPr lang="en-GB" sz="2400" dirty="0"/>
              <a:t> The higher the number of dots (resolution), the sharper and clearer the image.</a:t>
            </a:r>
          </a:p>
          <a:p>
            <a:pPr>
              <a:buFont typeface="Arial" panose="020B0604020202020204" pitchFamily="34" charset="0"/>
              <a:buChar char="•"/>
            </a:pPr>
            <a:r>
              <a:rPr lang="en-GB" sz="2400" dirty="0"/>
              <a:t> For photos to appear crisp and sharp they need to have a resolution of around 300 dpi.  </a:t>
            </a:r>
          </a:p>
          <a:p>
            <a:pPr>
              <a:buFont typeface="Arial" panose="020B0604020202020204" pitchFamily="34" charset="0"/>
              <a:buChar char="•"/>
            </a:pPr>
            <a:r>
              <a:rPr lang="en-GB" sz="2400" dirty="0"/>
              <a:t> Many screens only output at around approx. 100 pixels per inch (PPI) so images for screen can have a smaller file size.  </a:t>
            </a:r>
          </a:p>
        </p:txBody>
      </p:sp>
      <p:pic>
        <p:nvPicPr>
          <p:cNvPr id="5122" name="Picture 2" descr="image dots per i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12" y="3471912"/>
            <a:ext cx="3924985" cy="294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4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tx1"/>
                </a:solidFill>
              </a:rPr>
              <a:t>Photo reduction</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This refers to the compression of image files to that they are a smaller file size but with limited loss of quality.</a:t>
            </a:r>
          </a:p>
          <a:p>
            <a:pPr>
              <a:buFont typeface="Arial" panose="020B0604020202020204" pitchFamily="34" charset="0"/>
              <a:buChar char="•"/>
            </a:pPr>
            <a:r>
              <a:rPr lang="en-GB" sz="2400" dirty="0"/>
              <a:t>This is useful for images for the web as it allows for quicker load times.</a:t>
            </a:r>
          </a:p>
          <a:p>
            <a:pPr>
              <a:buFont typeface="Arial" panose="020B0604020202020204" pitchFamily="34" charset="0"/>
              <a:buChar char="•"/>
            </a:pPr>
            <a:r>
              <a:rPr lang="en-GB" sz="2400" dirty="0"/>
              <a:t>Photo editing programs reduce file size by removing meta data such as camera model, white balance and photo data and so on.  </a:t>
            </a:r>
          </a:p>
          <a:p>
            <a:pPr>
              <a:buFont typeface="Arial" panose="020B0604020202020204" pitchFamily="34" charset="0"/>
              <a:buChar char="•"/>
            </a:pPr>
            <a:r>
              <a:rPr lang="en-GB" sz="2400" dirty="0"/>
              <a:t>This could reduce a file from around 4MB to 1MB relatively easily. </a:t>
            </a:r>
          </a:p>
        </p:txBody>
      </p:sp>
      <p:pic>
        <p:nvPicPr>
          <p:cNvPr id="6146" name="Picture 2" descr="How to Reduce PNG File Size"/>
          <p:cNvPicPr>
            <a:picLocks noChangeAspect="1" noChangeArrowheads="1"/>
          </p:cNvPicPr>
          <p:nvPr/>
        </p:nvPicPr>
        <p:blipFill rotWithShape="1">
          <a:blip r:embed="rId2">
            <a:extLst>
              <a:ext uri="{28A0092B-C50C-407E-A947-70E740481C1C}">
                <a14:useLocalDpi xmlns:a14="http://schemas.microsoft.com/office/drawing/2010/main" val="0"/>
              </a:ext>
            </a:extLst>
          </a:blip>
          <a:srcRect l="29623" t="20348" r="29076" b="28763"/>
          <a:stretch/>
        </p:blipFill>
        <p:spPr bwMode="auto">
          <a:xfrm>
            <a:off x="0" y="4331238"/>
            <a:ext cx="4101411" cy="252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85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193</TotalTime>
  <Words>1027</Words>
  <Application>Microsoft Office PowerPoint</Application>
  <PresentationFormat>On-screen Show (4:3)</PresentationFormat>
  <Paragraphs>61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Advanced higher Graphic communication</vt:lpstr>
      <vt:lpstr>Learning intentions &amp; success criteria</vt:lpstr>
      <vt:lpstr>Edge-to-edge printing</vt:lpstr>
      <vt:lpstr>bleed</vt:lpstr>
      <vt:lpstr>gutter</vt:lpstr>
      <vt:lpstr>Registration marks</vt:lpstr>
      <vt:lpstr>colour calibration</vt:lpstr>
      <vt:lpstr>Dots per inch (DPI)</vt:lpstr>
      <vt:lpstr>Photo reduction</vt:lpstr>
      <vt:lpstr>duplexing</vt:lpstr>
      <vt:lpstr>Camera-ready copy</vt:lpstr>
      <vt:lpstr>Paper weight</vt:lpstr>
      <vt:lpstr>Paper opacity</vt:lpstr>
      <vt:lpstr>Use of calendaring for glossy print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Graham Arrol</cp:lastModifiedBy>
  <cp:revision>25</cp:revision>
  <dcterms:created xsi:type="dcterms:W3CDTF">2020-05-18T09:31:07Z</dcterms:created>
  <dcterms:modified xsi:type="dcterms:W3CDTF">2024-02-04T19:06:16Z</dcterms:modified>
</cp:coreProperties>
</file>